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6" r:id="rId3"/>
    <p:sldId id="314" r:id="rId4"/>
    <p:sldId id="320" r:id="rId5"/>
    <p:sldId id="321" r:id="rId6"/>
    <p:sldId id="347" r:id="rId7"/>
    <p:sldId id="322" r:id="rId8"/>
    <p:sldId id="344" r:id="rId9"/>
    <p:sldId id="348" r:id="rId10"/>
    <p:sldId id="323" r:id="rId11"/>
    <p:sldId id="324" r:id="rId12"/>
    <p:sldId id="349" r:id="rId13"/>
    <p:sldId id="325" r:id="rId14"/>
    <p:sldId id="326" r:id="rId15"/>
    <p:sldId id="350" r:id="rId16"/>
    <p:sldId id="327" r:id="rId17"/>
    <p:sldId id="351" r:id="rId18"/>
    <p:sldId id="328" r:id="rId19"/>
    <p:sldId id="352" r:id="rId20"/>
    <p:sldId id="329" r:id="rId21"/>
    <p:sldId id="353" r:id="rId22"/>
    <p:sldId id="330" r:id="rId23"/>
    <p:sldId id="354" r:id="rId24"/>
    <p:sldId id="331" r:id="rId25"/>
    <p:sldId id="355" r:id="rId26"/>
    <p:sldId id="332" r:id="rId27"/>
    <p:sldId id="333" r:id="rId28"/>
    <p:sldId id="334" r:id="rId29"/>
    <p:sldId id="335" r:id="rId30"/>
    <p:sldId id="336" r:id="rId31"/>
    <p:sldId id="337" r:id="rId32"/>
    <p:sldId id="339" r:id="rId33"/>
    <p:sldId id="340" r:id="rId34"/>
    <p:sldId id="341" r:id="rId35"/>
    <p:sldId id="342" r:id="rId36"/>
    <p:sldId id="343" r:id="rId37"/>
    <p:sldId id="345" r:id="rId38"/>
    <p:sldId id="346" r:id="rId39"/>
    <p:sldId id="338" r:id="rId40"/>
    <p:sldId id="305" r:id="rId41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C6D9F1"/>
    <a:srgbClr val="DBEEF4"/>
    <a:srgbClr val="157D64"/>
    <a:srgbClr val="213F5E"/>
    <a:srgbClr val="EBECED"/>
    <a:srgbClr val="F6F7F8"/>
    <a:srgbClr val="4BB7C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559" autoAdjust="0"/>
  </p:normalViewPr>
  <p:slideViewPr>
    <p:cSldViewPr snapToGrid="0" snapToObjects="1">
      <p:cViewPr>
        <p:scale>
          <a:sx n="200" d="100"/>
          <a:sy n="200" d="100"/>
        </p:scale>
        <p:origin x="4392" y="2190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Reconhecer o alinhamento estratégico de TI e o plano de TI</a:t>
          </a:r>
          <a:endParaRPr lang="pt-BR" sz="1400" b="0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1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EFA8EAD9-A7B4-46CA-807E-7F5BBE355756}" type="presParOf" srcId="{26ACA677-B687-4104-BA10-A16CA72876CE}" destId="{95CBA580-B471-4069-AD9E-7A5C629A3488}" srcOrd="0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60804"/>
          <a:ext cx="4943893" cy="7555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Reconhecer o alinhamento estratégico de TI e o plano de TI</a:t>
          </a:r>
          <a:endParaRPr lang="pt-BR" sz="1400" b="0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560804"/>
        <a:ext cx="4943893" cy="75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8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170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5: Estratégia de TI</a:t>
            </a:r>
            <a:endParaRPr lang="pt-BR" sz="1200" dirty="0">
              <a:solidFill>
                <a:srgbClr val="219D93"/>
              </a:solidFill>
            </a:endParaRP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Bipr02ucd4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YdFRecJv4nQ" TargetMode="External"/><Relationship Id="rId4" Type="http://schemas.openxmlformats.org/officeDocument/2006/relationships/hyperlink" Target="https://www.youtube.com/watch?v=fnaWaj0-0l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69745" y="1125409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061522" y="1634832"/>
            <a:ext cx="55395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área de TI deve estar pronta para responder as seguintes perguntas: (FREITAS, 2013)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serviços são oferecidos por TI e para quem?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valores perceptíveis pelos nossos clientes?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 área de TI interna se diferencia das alternativas de mercado?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 TI cria realmente valor para os clientes?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planejados os investimentos estratégicos?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definidos os critérios de qualidade?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são alocados os recursos de forma eficiente? 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29109" y="136444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76779" y="1259055"/>
            <a:ext cx="7696852" cy="30547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413045" y="1497452"/>
            <a:ext cx="3138570" cy="2617349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86041" y="4313812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921938" y="1803871"/>
            <a:ext cx="414594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Henderson 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Venkatraman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(1993) propuseram um modelo de alinhamento estratégico que considera quatro áreas de decisão no processo, conforme figura ao lado.  </a:t>
            </a:r>
          </a:p>
          <a:p>
            <a:pPr marL="285750" lvl="1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de TI tanto influencia quanto é influenciada pela estratégia de negócio e interage com a estrutura de negócio.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3" y="1635399"/>
            <a:ext cx="2785549" cy="23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de cantos arredondados 5"/>
          <p:cNvSpPr/>
          <p:nvPr/>
        </p:nvSpPr>
        <p:spPr>
          <a:xfrm flipV="1">
            <a:off x="586041" y="4313812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787" r="3902" b="12456"/>
          <a:stretch/>
        </p:blipFill>
        <p:spPr bwMode="auto">
          <a:xfrm>
            <a:off x="640254" y="0"/>
            <a:ext cx="728310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4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36143" y="122556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8229" y="1358566"/>
            <a:ext cx="3330420" cy="2927071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93344" y="1419685"/>
            <a:ext cx="4156901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Algumas formas de análise estratégica do negócio para a área de TI: 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 do negócio e estratégias empresariais. Observação das ações que a  empresa adota e adotará para atingir seus objetivos traçados.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Balanced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Scorecard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TI;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Fatores Críticos de Sucesso (FCS);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de planos táticos funcionais.</a:t>
            </a:r>
          </a:p>
          <a:p>
            <a:pPr>
              <a:spcAft>
                <a:spcPts val="12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Essas análises permitem identificar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existentes, de forma que possam ser trabalhados e preenchidos.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92" y="1496514"/>
            <a:ext cx="3038764" cy="265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279718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936143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797284" y="1414839"/>
            <a:ext cx="3761364" cy="2763268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93344" y="1654967"/>
            <a:ext cx="387901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Principal produto do alinhamento estratégico;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Derivado do momento de alinhamento estratégico da empresa e atualizado sempre quando há mudança na estratégia;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elaboração do Plano de TI normalmente segue um processo que é iniciado após ou durante a definição dos objetivos e das estratégias da empresa.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23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/>
          <p:cNvSpPr txBox="1"/>
          <p:nvPr/>
        </p:nvSpPr>
        <p:spPr>
          <a:xfrm>
            <a:off x="3360635" y="227691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06" y="614853"/>
            <a:ext cx="6051127" cy="4300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8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7936143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4797284" y="1414839"/>
            <a:ext cx="3761364" cy="2763268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93344" y="1450462"/>
            <a:ext cx="387901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Inteligência competitiva: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Refere-se às informações internas e externas (considerando mercado, clientes,  concorrentes, fornecedores) relacionadas com a política, legal, social e econômica, assim como a avaliação de oportunidades, pontos fracos e pontos fortes, que servem de base para revisão ou elaboração da estratégia corporativa e competitiva.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23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de cantos arredondados 5"/>
          <p:cNvSpPr/>
          <p:nvPr/>
        </p:nvSpPr>
        <p:spPr>
          <a:xfrm flipV="1">
            <a:off x="545450" y="483051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651106" y="183802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109189" y="717722"/>
            <a:ext cx="6505313" cy="398388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4946244" y="893783"/>
            <a:ext cx="3879017" cy="187743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Inteligência competitiva: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Refere-se às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internas e externas (considerando mercado, clientes,  concorrentes, fornecedores) relacionadas com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legal, social 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econômica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assim como a avaliação de oportunidades, pontos fracos e pontos fortes, que servem de base para revisão ou elaboração da estratégia corporativa e competitiva. 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280E9DDF-A44C-4403-BA1A-CEE5BB63CD0C}"/>
              </a:ext>
            </a:extLst>
          </p:cNvPr>
          <p:cNvSpPr/>
          <p:nvPr/>
        </p:nvSpPr>
        <p:spPr>
          <a:xfrm>
            <a:off x="3799478" y="976209"/>
            <a:ext cx="1114425" cy="2476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7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10122" y="1849072"/>
            <a:ext cx="40727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corporativa: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questões relacionadas com:  negócio que se deve atuar; é melhor diversificar ou dar foco; como alocar recursos em vários negócios diferentes; que novo negócio ou novo mercado deve ser desenvolvido etc.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9"/>
          <a:stretch/>
        </p:blipFill>
        <p:spPr bwMode="auto">
          <a:xfrm>
            <a:off x="167703" y="774761"/>
            <a:ext cx="6564941" cy="40353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tângulo de cantos arredondados 5"/>
          <p:cNvSpPr/>
          <p:nvPr/>
        </p:nvSpPr>
        <p:spPr>
          <a:xfrm flipV="1">
            <a:off x="458550" y="4859084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4939154" y="1359536"/>
            <a:ext cx="4072799" cy="12311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corporativa: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questões relacionadas com:  negócio que se deve atuar; é melhor diversificar ou dar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foco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como alocar recursos em vários negócios diferentes; que novo negócio ou novo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mercado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 ser desenvolvido etc.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088911" y="134048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82397EF0-EA59-4D7E-BD72-518CC78AEC1D}"/>
              </a:ext>
            </a:extLst>
          </p:cNvPr>
          <p:cNvSpPr/>
          <p:nvPr/>
        </p:nvSpPr>
        <p:spPr>
          <a:xfrm>
            <a:off x="3881438" y="2133600"/>
            <a:ext cx="1057716" cy="1905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8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630766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868628"/>
            <a:ext cx="47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5: Estratégia de TI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710122" y="1552786"/>
            <a:ext cx="407279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e de posicionamento: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sobre a missão da empresa, quais são os objetivos estratégicos do negócio, qual é a estratégia competitiva (liderança de custo, diferenciação, enfoque), qual é a estratégia de crescimento do negócio ou mesmo qual a estratégia de um novo posicionamento estratégico.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9"/>
          <a:stretch/>
        </p:blipFill>
        <p:spPr bwMode="auto">
          <a:xfrm>
            <a:off x="277643" y="388940"/>
            <a:ext cx="6932551" cy="42992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Retângulo de cantos arredondados 5"/>
          <p:cNvSpPr/>
          <p:nvPr/>
        </p:nvSpPr>
        <p:spPr>
          <a:xfrm flipV="1">
            <a:off x="515700" y="4839021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4968304" y="1528804"/>
            <a:ext cx="4072799" cy="16004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e de posicionamento: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Busca responder sobre a missão da empresa, quais são os objetivos estratégicos do negócio, qual é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competitiva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(liderança de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diferenciação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enfoque), qual é a estratégia de crescimento do negócio ou mesmo qual a estratégia de um novo posicionamento estratégico.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001946" y="283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17D3BA31-A81F-4B35-BE10-050CD24F2CCF}"/>
              </a:ext>
            </a:extLst>
          </p:cNvPr>
          <p:cNvSpPr/>
          <p:nvPr/>
        </p:nvSpPr>
        <p:spPr>
          <a:xfrm>
            <a:off x="4652963" y="2329023"/>
            <a:ext cx="315341" cy="2095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51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10122" y="1880836"/>
            <a:ext cx="407279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Documenta como a administração pretende agir para atingir os objetivos estratégicos do negócio. Estabelece as ações necessárias para que os objetivos do negócio possam ser atingidos.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de cantos arredondados 5"/>
          <p:cNvSpPr/>
          <p:nvPr/>
        </p:nvSpPr>
        <p:spPr>
          <a:xfrm flipV="1">
            <a:off x="443929" y="4849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808185" y="0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9"/>
          <a:stretch/>
        </p:blipFill>
        <p:spPr bwMode="auto">
          <a:xfrm>
            <a:off x="443929" y="406746"/>
            <a:ext cx="6872149" cy="426180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5692057" y="2079277"/>
            <a:ext cx="3248042" cy="138499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estratégico: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como a administração pretende agir para atingir os objetivos estratégicos do negócio. Estabelece as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ações necessárias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que os objetivos do negócio possam ser atingidos. 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A4EFAAB0-6E70-46F1-9E4A-DA94AE64320A}"/>
              </a:ext>
            </a:extLst>
          </p:cNvPr>
          <p:cNvSpPr/>
          <p:nvPr/>
        </p:nvSpPr>
        <p:spPr>
          <a:xfrm>
            <a:off x="4310063" y="3143250"/>
            <a:ext cx="1381994" cy="1428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9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99449" y="12818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6438" y="1125409"/>
            <a:ext cx="783753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4860590" y="1414839"/>
            <a:ext cx="3761364" cy="2763268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15700" y="4468559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23644" y="2000195"/>
            <a:ext cx="391973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Entendendo os conceitos do Plano de Tecnologia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Planos funcionais: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Transformam as estratégias em projetos e serviços que deverão ser desenvolvidos para que os objetivos possam ser atingidos.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9" y="1565448"/>
            <a:ext cx="3481101" cy="24742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de cantos arredondados 5"/>
          <p:cNvSpPr/>
          <p:nvPr/>
        </p:nvSpPr>
        <p:spPr>
          <a:xfrm flipV="1">
            <a:off x="514727" y="4859084"/>
            <a:ext cx="783753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850786" y="51835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6"/>
          <a:stretch/>
        </p:blipFill>
        <p:spPr bwMode="auto">
          <a:xfrm>
            <a:off x="205804" y="344669"/>
            <a:ext cx="7123684" cy="4388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7215504" y="2826177"/>
            <a:ext cx="1799208" cy="184665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-11113"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Planos funcionais: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Transformam as estratégias em 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e serviços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deverão ser desenvolvidos para que os objetivos possam ser atingidos. </a:t>
            </a: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2B6131E4-BD35-42F6-B025-8AF255FFB756}"/>
              </a:ext>
            </a:extLst>
          </p:cNvPr>
          <p:cNvSpPr/>
          <p:nvPr/>
        </p:nvSpPr>
        <p:spPr>
          <a:xfrm>
            <a:off x="6757988" y="3652838"/>
            <a:ext cx="457516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27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78347" y="148403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34573" y="1266088"/>
            <a:ext cx="7788296" cy="30195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001066" y="1617034"/>
            <a:ext cx="3599787" cy="2377747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Retângulo de cantos arredondados 5"/>
          <p:cNvSpPr/>
          <p:nvPr/>
        </p:nvSpPr>
        <p:spPr>
          <a:xfrm flipV="1">
            <a:off x="543835" y="4285675"/>
            <a:ext cx="778829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5042" y="1536328"/>
            <a:ext cx="41063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estratégica da organização: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o entendimento dos requisitos do negócio que impactam TI, e envolve os seguintes pontos a serem considerados: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 do negócio;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 estratégicos do negócio para que possam influenciar a definição dos objetivos de TI;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Fatores Críticos de Sucesso (FCS) do negócio;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Identificação dos requisitos para TI.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9" y="1751381"/>
            <a:ext cx="3355527" cy="212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0"/>
          <p:cNvSpPr/>
          <p:nvPr/>
        </p:nvSpPr>
        <p:spPr>
          <a:xfrm rot="275902">
            <a:off x="7936143" y="126642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936566" y="1399424"/>
            <a:ext cx="2622082" cy="2844009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00606" y="1563484"/>
            <a:ext cx="500389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do portfólio atual da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Verifica os seguintes pontos: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Projetos, serviços e inovações sendo executados;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Backlog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(previsto e não realizado);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Projetos, serviços e inovações planejados e cancelados;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Execução do orçamento dentro do previsto;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fornecidos,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SLAs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perfis de usuários/clientes;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Melhorias requeridas e que já foram registradas;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Quantidade de mudanças no portfólio no período em que está sendo analisado.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01" y="1559420"/>
            <a:ext cx="2356481" cy="2543221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78347" y="148403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34573" y="1266088"/>
            <a:ext cx="7788296" cy="30195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001066" y="1617034"/>
            <a:ext cx="3599787" cy="2377747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543835" y="4285675"/>
            <a:ext cx="7788296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785042" y="1536328"/>
            <a:ext cx="41063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Entendimento da dinâmica do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274637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Determinar a capacidade que TI deve ter para atender às demandas de negócio e estabelecer sua estratégia de serviço.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estratégia de serviço: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2746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Entendido o negócio, sua dinâmica e tendo sido analisado o atual portfólio de TI, deve-se pensar na estratégia de serviços de TI.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29" y="1751381"/>
            <a:ext cx="3355527" cy="212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642849" y="127100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55021" y="1129994"/>
            <a:ext cx="7132349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643272" y="1404009"/>
            <a:ext cx="2622082" cy="2844009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864283" y="4473144"/>
            <a:ext cx="713234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349583" y="1555075"/>
            <a:ext cx="38351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 definição das necessidades de negócio: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Sugestão para as necessidades de aplicações: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Novas aplicações de TI;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Melhorias em aplicações já existentes;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Reestruturação de aplicações existentes; 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Substituição de aplicações existentes;</a:t>
            </a:r>
          </a:p>
          <a:p>
            <a:pPr marL="96837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Descarte de aplicações existentes.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41" y="1535869"/>
            <a:ext cx="2361842" cy="2597039"/>
          </a:xfrm>
          <a:prstGeom prst="rect">
            <a:avLst/>
          </a:prstGeom>
          <a:noFill/>
          <a:ln w="222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158356636"/>
              </p:ext>
            </p:extLst>
          </p:nvPr>
        </p:nvGraphicFramePr>
        <p:xfrm>
          <a:off x="699459" y="1752307"/>
          <a:ext cx="4943894" cy="187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36143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324621" y="1638576"/>
            <a:ext cx="3234027" cy="2377747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30561" y="1657898"/>
            <a:ext cx="41659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12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Análise e definição da arquitetura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Segundo Weill &amp; Ross (2006), arquitetura de TI é:</a:t>
            </a:r>
          </a:p>
          <a:p>
            <a:pPr marL="0" lvl="1" indent="0">
              <a:spcAft>
                <a:spcPts val="12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organização lógica dos dados, das aplicações e das infraestruturas, definida a partir de um conjunto de políticas, relacionamentos e opções técnicas adotadas para obter a padronização e a integração técnicas e de negócio desejadas.”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28" y="1757377"/>
            <a:ext cx="2996587" cy="212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0"/>
          <p:cNvSpPr/>
          <p:nvPr/>
        </p:nvSpPr>
        <p:spPr>
          <a:xfrm rot="275902">
            <a:off x="8007029" y="150557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24542" y="1125409"/>
            <a:ext cx="7827009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395507" y="1638576"/>
            <a:ext cx="3234027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3804" y="4468559"/>
            <a:ext cx="782700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21987" y="1527406"/>
            <a:ext cx="447150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estratégia de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sourcing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indent="-11113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razões para terceirização  de TI: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Necessidade de focar o negócio;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muito complexa, exigindo especialistas;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Mudança tecnológica muito veloz e empresa sem capacidade de investimento para se manter atualizada;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 interno alto e precisando ser reduzido;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os investimentos em TI possuem risco alto, é uma opção transferi-los.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24" y="1764614"/>
            <a:ext cx="3029992" cy="212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82457" y="14728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99970" y="1287179"/>
            <a:ext cx="7827009" cy="29572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370935" y="1605811"/>
            <a:ext cx="3234027" cy="2377747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09232" y="4244415"/>
            <a:ext cx="7827009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45990" y="1955993"/>
            <a:ext cx="414696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as empresas costumam terceirizar na área de TI: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Mão de obra especializada;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Desenvolvimento e manutenção de sistemas;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segurança da informação.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52" y="1731849"/>
            <a:ext cx="3029992" cy="212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7936143" y="128103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583813" y="1125409"/>
            <a:ext cx="7696852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Grupo 7"/>
          <p:cNvGrpSpPr/>
          <p:nvPr/>
        </p:nvGrpSpPr>
        <p:grpSpPr>
          <a:xfrm>
            <a:off x="5762847" y="1414039"/>
            <a:ext cx="2795801" cy="2829984"/>
            <a:chOff x="8959367" y="2243285"/>
            <a:chExt cx="2952014" cy="2729264"/>
          </a:xfrm>
        </p:grpSpPr>
        <p:sp>
          <p:nvSpPr>
            <p:cNvPr id="26" name="Retângulo 2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Retângulo de cantos arredondados 5"/>
          <p:cNvSpPr/>
          <p:nvPr/>
        </p:nvSpPr>
        <p:spPr>
          <a:xfrm flipV="1">
            <a:off x="593075" y="4468560"/>
            <a:ext cx="769685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91" y="1551986"/>
            <a:ext cx="2525770" cy="25405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2984" y="1317077"/>
            <a:ext cx="5069864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arquitetura de processos de TI e organização: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e produtos de TI;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Atendimento ao cliente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Suporte ao atendimento ao cliente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 e gestão;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office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office;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Biblioteca de ativos (processos, artefatos, sistemas...);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da estrutura, com responsabilidades e atribuições;</a:t>
            </a:r>
          </a:p>
          <a:p>
            <a:pPr marL="2857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Competências requeridas dos recursos humanos no contexto da operação e da estrutura organizacional.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85758" y="127417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24537" y="992429"/>
            <a:ext cx="7812832" cy="3717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6063400" y="1407178"/>
            <a:ext cx="2544863" cy="2916723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533799" y="4709557"/>
            <a:ext cx="781283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0450" y="1099618"/>
            <a:ext cx="5300421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da arquitetura estratégia de segurança da informação: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política de segurança da informação está associada ao risco que a TI representa para a continuidade do negócio. Os seguintes aspectos devem ser considerados:</a:t>
            </a:r>
          </a:p>
          <a:p>
            <a:pPr marL="285750" lvl="2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Gestão de Segurança da Informação; Política de Segurança da Informação; Organização da segurança da informação; Segurança em recursos humanos; Gestão de ativos; Controle de acesso; Criptografia; Segurança física e ambiental; Segurança das operações; Segurança das comunicações; Aquisição, desenvolvimento e manutenção de sistemas; Relacionamento com fornecedores; Gestão de incidentes de segurança da informação; Aspectos de segurança da informação da gestão da continuidade do negócio; e Conformidade.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09" y="1523868"/>
            <a:ext cx="2302725" cy="268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10"/>
          <p:cNvSpPr/>
          <p:nvPr/>
        </p:nvSpPr>
        <p:spPr>
          <a:xfrm rot="275902">
            <a:off x="8111992" y="139302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7"/>
          <p:cNvGrpSpPr/>
          <p:nvPr/>
        </p:nvGrpSpPr>
        <p:grpSpPr>
          <a:xfrm>
            <a:off x="6119449" y="1526031"/>
            <a:ext cx="2615048" cy="2377747"/>
            <a:chOff x="8959367" y="2243285"/>
            <a:chExt cx="2952014" cy="2729264"/>
          </a:xfrm>
        </p:grpSpPr>
        <p:sp>
          <p:nvSpPr>
            <p:cNvPr id="24" name="Retângulo 2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6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614976" y="1435324"/>
            <a:ext cx="5423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Consolidação do portfólio preliminar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Contempla as interdependências entre os projetos, serviços e aplicações, os quais são importantes para priorização dos investimentos.</a:t>
            </a:r>
          </a:p>
          <a:p>
            <a:pPr marL="0" lvl="1" indent="0">
              <a:spcAft>
                <a:spcPts val="300"/>
              </a:spcAft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Definição do orçamento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 das estimativas de investimentos em novos projetos, serviços e inovações, apropriando as despesas correntes de tudo que se encontra (ou se encontrará) em operação.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92" y="1663978"/>
            <a:ext cx="2354700" cy="209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8111992" y="139302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7"/>
          <p:cNvGrpSpPr/>
          <p:nvPr/>
        </p:nvGrpSpPr>
        <p:grpSpPr>
          <a:xfrm>
            <a:off x="6119449" y="1526031"/>
            <a:ext cx="2615048" cy="237774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976" y="1442358"/>
            <a:ext cx="542362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Priorização de investimentos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 a capacidade de investimentos da empresa e também estabelece critérios de priorização, tais como valor estratégico, risco, retorno financeiros etc., que também devem classificar projetos, serviços e inovações. 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Portfólio de TI aprovado: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novo portfólio de TI é o resultado do processo de planejamento da tecnologia da informação, devendo ser implantado no período determinado pelo plano.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91" y="1658918"/>
            <a:ext cx="2354701" cy="21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36101" y="1252019"/>
            <a:ext cx="8020413" cy="29211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5"/>
          <p:cNvSpPr/>
          <p:nvPr/>
        </p:nvSpPr>
        <p:spPr>
          <a:xfrm flipV="1">
            <a:off x="445363" y="4173131"/>
            <a:ext cx="802041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20121" y="1498599"/>
            <a:ext cx="76708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TI -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conter: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desenvolvimento e implantação de sistemas, soluções integradas como ERP, CRM etc.;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soluções específicas e inovadoras de segurança da informação;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adoção de novos paradigmas tecnológicos, tais como: computação em nuvem,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BYOD etc.;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melhorias em sistemas existentes;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intelligence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sistemas gerenciais;</a:t>
            </a:r>
          </a:p>
          <a:p>
            <a:pPr marL="285750" lvl="2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Sistemas e soluções que deverão ser mantidas e as que irão ser descartadas.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367508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90843" y="1086370"/>
            <a:ext cx="7941212" cy="33853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de cantos arredondados 5"/>
          <p:cNvSpPr/>
          <p:nvPr/>
        </p:nvSpPr>
        <p:spPr>
          <a:xfrm flipV="1">
            <a:off x="600105" y="4471708"/>
            <a:ext cx="7941212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957173" y="1255548"/>
            <a:ext cx="7201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de TI - Negócio: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(FERNANDES e ABREU, 2014)</a:t>
            </a:r>
          </a:p>
          <a:p>
            <a:pPr marL="0" lvl="1" indent="0"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conter: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 de Governança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 de processos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implantação/melhoria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segurança da informação;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desenvolvimento de competências em RH;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sistemas específicos para gestão de TI;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Projetos de estudos de novas tecnologias;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. 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prioridades devem estar alinhadas à estratégia de serviços de TI definidas anteriormente, porque representam as necessidades de negócio. 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</p:spTree>
    <p:extLst>
      <p:ext uri="{BB962C8B-B14F-4D97-AF65-F5344CB8AC3E}">
        <p14:creationId xmlns:p14="http://schemas.microsoft.com/office/powerpoint/2010/main" val="982335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79234" y="1253779"/>
            <a:ext cx="5008096" cy="3080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11142" y="1493857"/>
            <a:ext cx="439483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=BBipr02ucd4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Plano Diretor de Informática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=fnaWaj0-0lc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Balanced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Scorecard na gestão estratégica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=YdFRecJv4nQ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20 de nov.2016.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0"/>
          <p:cNvSpPr/>
          <p:nvPr/>
        </p:nvSpPr>
        <p:spPr>
          <a:xfrm rot="275902">
            <a:off x="7823599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665007" y="1138063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rupo 7"/>
          <p:cNvGrpSpPr/>
          <p:nvPr/>
        </p:nvGrpSpPr>
        <p:grpSpPr>
          <a:xfrm>
            <a:off x="6625883" y="1342705"/>
            <a:ext cx="1820222" cy="2933872"/>
            <a:chOff x="8959367" y="2243285"/>
            <a:chExt cx="2952014" cy="2729264"/>
          </a:xfrm>
        </p:grpSpPr>
        <p:sp>
          <p:nvSpPr>
            <p:cNvPr id="30" name="Retângulo 2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33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28884" y="1572206"/>
            <a:ext cx="53876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O que é estratégia? (FREITAS, 2013)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palavra estratégia deriva do grego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possuindo o seguinte significado:</a:t>
            </a:r>
          </a:p>
          <a:p>
            <a:pPr marL="814388" lvl="1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Exército;</a:t>
            </a:r>
          </a:p>
          <a:p>
            <a:pPr marL="814388" lvl="1" indent="-358775"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Liderança.</a:t>
            </a:r>
          </a:p>
          <a:p>
            <a:pPr marL="358775" indent="-358775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Segundo Freitas (2013), estratégia possui origem no meio militar e significava a arte de liderar exércitos para vencer os inimigos. O contexto foi levado para outras áreas, como a política, a economia e a gestão empresarial.</a:t>
            </a:r>
          </a:p>
          <a:p>
            <a:pPr marL="358775" indent="-358775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meio empresarial, a estratégia busca gerenciar recursos para atingir um determinado objetivo.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87" y="1447958"/>
            <a:ext cx="1539312" cy="272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9" name="Grupo 6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sp>
            <p:nvSpPr>
              <p:cNvPr id="31" name="Pentágono 2"/>
              <p:cNvSpPr/>
              <p:nvPr/>
            </p:nvSpPr>
            <p:spPr>
              <a:xfrm>
                <a:off x="0" y="0"/>
                <a:ext cx="5114925" cy="5143499"/>
              </a:xfrm>
              <a:custGeom>
                <a:avLst/>
                <a:gdLst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6526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5383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114925"/>
                  <a:gd name="connsiteY0" fmla="*/ 0 h 5143499"/>
                  <a:gd name="connsiteX1" fmla="*/ 265269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8126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3364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6221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4925" h="5143499">
                    <a:moveTo>
                      <a:pt x="0" y="0"/>
                    </a:moveTo>
                    <a:lnTo>
                      <a:pt x="2662217" y="0"/>
                    </a:lnTo>
                    <a:lnTo>
                      <a:pt x="5114925" y="2486025"/>
                    </a:lnTo>
                    <a:lnTo>
                      <a:pt x="2538392" y="5143499"/>
                    </a:lnTo>
                    <a:lnTo>
                      <a:pt x="0" y="51434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66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5"/>
              <p:cNvSpPr/>
              <p:nvPr/>
            </p:nvSpPr>
            <p:spPr>
              <a:xfrm>
                <a:off x="2" y="671316"/>
                <a:ext cx="3824620" cy="508096"/>
              </a:xfrm>
              <a:custGeom>
                <a:avLst/>
                <a:gdLst>
                  <a:gd name="connsiteX0" fmla="*/ 0 w 4381500"/>
                  <a:gd name="connsiteY0" fmla="*/ 0 h 676275"/>
                  <a:gd name="connsiteX1" fmla="*/ 43815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5285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24275 w 4381500"/>
                  <a:gd name="connsiteY1" fmla="*/ 9525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338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05225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33875"/>
                  <a:gd name="connsiteY0" fmla="*/ 0 h 688953"/>
                  <a:gd name="connsiteX1" fmla="*/ 3705225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67150 w 4333875"/>
                  <a:gd name="connsiteY1" fmla="*/ 50711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48100 w 4333875"/>
                  <a:gd name="connsiteY1" fmla="*/ 25356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25356 h 714309"/>
                  <a:gd name="connsiteX1" fmla="*/ 3867150 w 4333875"/>
                  <a:gd name="connsiteY1" fmla="*/ 0 h 714309"/>
                  <a:gd name="connsiteX2" fmla="*/ 4333875 w 4333875"/>
                  <a:gd name="connsiteY2" fmla="*/ 714309 h 714309"/>
                  <a:gd name="connsiteX3" fmla="*/ 0 w 4333875"/>
                  <a:gd name="connsiteY3" fmla="*/ 701631 h 714309"/>
                  <a:gd name="connsiteX4" fmla="*/ 0 w 4333875"/>
                  <a:gd name="connsiteY4" fmla="*/ 25356 h 714309"/>
                  <a:gd name="connsiteX0" fmla="*/ 0 w 4333875"/>
                  <a:gd name="connsiteY0" fmla="*/ 0 h 688953"/>
                  <a:gd name="connsiteX1" fmla="*/ 3867150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24350"/>
                  <a:gd name="connsiteY0" fmla="*/ 0 h 676275"/>
                  <a:gd name="connsiteX1" fmla="*/ 3867150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12678 h 688953"/>
                  <a:gd name="connsiteX1" fmla="*/ 3848100 w 4324350"/>
                  <a:gd name="connsiteY1" fmla="*/ 0 h 688953"/>
                  <a:gd name="connsiteX2" fmla="*/ 4324350 w 4324350"/>
                  <a:gd name="connsiteY2" fmla="*/ 688953 h 688953"/>
                  <a:gd name="connsiteX3" fmla="*/ 0 w 4324350"/>
                  <a:gd name="connsiteY3" fmla="*/ 688953 h 688953"/>
                  <a:gd name="connsiteX4" fmla="*/ 0 w 4324350"/>
                  <a:gd name="connsiteY4" fmla="*/ 12678 h 688953"/>
                  <a:gd name="connsiteX0" fmla="*/ 0 w 4324350"/>
                  <a:gd name="connsiteY0" fmla="*/ 0 h 676275"/>
                  <a:gd name="connsiteX1" fmla="*/ 383857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499730 w 4324350"/>
                  <a:gd name="connsiteY0" fmla="*/ 0 h 690428"/>
                  <a:gd name="connsiteX1" fmla="*/ 3819525 w 4324350"/>
                  <a:gd name="connsiteY1" fmla="*/ 14153 h 690428"/>
                  <a:gd name="connsiteX2" fmla="*/ 4324350 w 4324350"/>
                  <a:gd name="connsiteY2" fmla="*/ 690428 h 690428"/>
                  <a:gd name="connsiteX3" fmla="*/ 0 w 4324350"/>
                  <a:gd name="connsiteY3" fmla="*/ 690428 h 690428"/>
                  <a:gd name="connsiteX4" fmla="*/ 499730 w 4324350"/>
                  <a:gd name="connsiteY4" fmla="*/ 0 h 690428"/>
                  <a:gd name="connsiteX0" fmla="*/ 49973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499730 w 4324350"/>
                  <a:gd name="connsiteY4" fmla="*/ 0 h 676275"/>
                  <a:gd name="connsiteX0" fmla="*/ 0 w 3824620"/>
                  <a:gd name="connsiteY0" fmla="*/ 0 h 690428"/>
                  <a:gd name="connsiteX1" fmla="*/ 3319795 w 3824620"/>
                  <a:gd name="connsiteY1" fmla="*/ 0 h 690428"/>
                  <a:gd name="connsiteX2" fmla="*/ 3824620 w 3824620"/>
                  <a:gd name="connsiteY2" fmla="*/ 676275 h 690428"/>
                  <a:gd name="connsiteX3" fmla="*/ 0 w 3824620"/>
                  <a:gd name="connsiteY3" fmla="*/ 690428 h 690428"/>
                  <a:gd name="connsiteX4" fmla="*/ 0 w 3824620"/>
                  <a:gd name="connsiteY4" fmla="*/ 0 h 690428"/>
                  <a:gd name="connsiteX0" fmla="*/ 0 w 3824620"/>
                  <a:gd name="connsiteY0" fmla="*/ 0 h 676277"/>
                  <a:gd name="connsiteX1" fmla="*/ 3319795 w 3824620"/>
                  <a:gd name="connsiteY1" fmla="*/ 0 h 676277"/>
                  <a:gd name="connsiteX2" fmla="*/ 3824620 w 3824620"/>
                  <a:gd name="connsiteY2" fmla="*/ 676275 h 676277"/>
                  <a:gd name="connsiteX3" fmla="*/ 0 w 3824620"/>
                  <a:gd name="connsiteY3" fmla="*/ 676277 h 676277"/>
                  <a:gd name="connsiteX4" fmla="*/ 0 w 3824620"/>
                  <a:gd name="connsiteY4" fmla="*/ 0 h 67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4620" h="676277">
                    <a:moveTo>
                      <a:pt x="0" y="0"/>
                    </a:moveTo>
                    <a:lnTo>
                      <a:pt x="3319795" y="0"/>
                    </a:lnTo>
                    <a:lnTo>
                      <a:pt x="3824620" y="676275"/>
                    </a:lnTo>
                    <a:lnTo>
                      <a:pt x="0" y="6762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20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E1E202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546910" y="788384"/>
                <a:ext cx="3209925" cy="262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VAMOS AOS </a:t>
                </a:r>
                <a:r>
                  <a:rPr lang="pt-BR" sz="1400" b="1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PRÓXIMOS PASSOS</a:t>
                </a: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?</a:t>
                </a:r>
              </a:p>
              <a:p>
                <a:pPr lvl="1">
                  <a:spcBef>
                    <a:spcPct val="20000"/>
                  </a:spcBef>
                  <a:defRPr/>
                </a:pPr>
                <a:endParaRPr lang="pt-BR" sz="1400" kern="0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ＭＳ Ｐゴシック" charset="0"/>
                </a:endParaRP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Motivadores da governança de TI;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Diferença entre gestão de TI e Governança de TI;</a:t>
                </a: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>
                    <a:solidFill>
                      <a:schemeClr val="bg1"/>
                    </a:solidFill>
                  </a:rPr>
                  <a:t>O COBIT 5 e os princípios que sustentam a gestão de TI e a governança de TI.</a:t>
                </a:r>
              </a:p>
            </p:txBody>
          </p:sp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45481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2060456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275112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15073" y="1138063"/>
            <a:ext cx="6652638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6256814" y="1342705"/>
            <a:ext cx="1820222" cy="2933872"/>
            <a:chOff x="8959367" y="2243285"/>
            <a:chExt cx="2952014" cy="2729264"/>
          </a:xfrm>
        </p:grpSpPr>
        <p:sp>
          <p:nvSpPr>
            <p:cNvPr id="22" name="Retângulo 2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1155675" y="4468560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669991" y="2171424"/>
            <a:ext cx="4065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O que é estratégia?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empresarial está associada com a definição de metas dentro do conceito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Dentro desta perspectiva também se encontra a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89" y="1460049"/>
            <a:ext cx="1620400" cy="27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55503" y="900173"/>
            <a:ext cx="4388514" cy="4002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69785" y="561729"/>
            <a:ext cx="680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 – Conceito SMART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3"/>
          <a:stretch/>
        </p:blipFill>
        <p:spPr bwMode="auto">
          <a:xfrm>
            <a:off x="479008" y="1032150"/>
            <a:ext cx="4163821" cy="373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5DEA-29C5-4597-B9B9-FCEBC89ABF91}"/>
              </a:ext>
            </a:extLst>
          </p:cNvPr>
          <p:cNvSpPr txBox="1"/>
          <p:nvPr/>
        </p:nvSpPr>
        <p:spPr>
          <a:xfrm>
            <a:off x="1262420" y="3231860"/>
            <a:ext cx="1209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/>
              <a:t>Realista</a:t>
            </a:r>
            <a:endParaRPr lang="pt-BR" dirty="0"/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443746" y="4856732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7A897A-BF65-4401-AFE8-E7031B59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19" y="2359833"/>
            <a:ext cx="4972698" cy="16825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AE8519-8B0F-4F38-A62B-54A1F6B4DCF4}"/>
              </a:ext>
            </a:extLst>
          </p:cNvPr>
          <p:cNvSpPr txBox="1"/>
          <p:nvPr/>
        </p:nvSpPr>
        <p:spPr>
          <a:xfrm>
            <a:off x="3894119" y="2325529"/>
            <a:ext cx="162736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latin typeface="Comic Sans MS" panose="030F0702030302020204" pitchFamily="66" charset="0"/>
              </a:rPr>
              <a:t>Orientação</a:t>
            </a:r>
            <a:r>
              <a:rPr lang="en-US" sz="1000" b="1" dirty="0">
                <a:latin typeface="Comic Sans MS" panose="030F0702030302020204" pitchFamily="66" charset="0"/>
              </a:rPr>
              <a:t> de Carreira</a:t>
            </a:r>
            <a:endParaRPr lang="pt-BR" sz="1000" b="1" dirty="0">
              <a:latin typeface="Comic Sans MS" panose="030F0702030302020204" pitchFamily="66" charset="0"/>
            </a:endParaRPr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FEFC9A0-12CF-4CFA-9D71-8516BBBC8597}"/>
              </a:ext>
            </a:extLst>
          </p:cNvPr>
          <p:cNvSpPr/>
          <p:nvPr/>
        </p:nvSpPr>
        <p:spPr>
          <a:xfrm>
            <a:off x="4001632" y="2634559"/>
            <a:ext cx="1424610" cy="637279"/>
          </a:xfrm>
          <a:prstGeom prst="wedgeRoundRectCallout">
            <a:avLst>
              <a:gd name="adj1" fmla="val 23550"/>
              <a:gd name="adj2" fmla="val 748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Precisamos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disfaarçar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o fato de que você é um idiota!</a:t>
            </a:r>
            <a:endParaRPr lang="pt-BR" sz="1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Balão de Fala: Retângulo com Cantos Arredondados 17">
            <a:extLst>
              <a:ext uri="{FF2B5EF4-FFF2-40B4-BE49-F238E27FC236}">
                <a16:creationId xmlns:a16="http://schemas.microsoft.com/office/drawing/2014/main" id="{57DB9ABC-5577-469F-A74B-AB28AB6ADF9E}"/>
              </a:ext>
            </a:extLst>
          </p:cNvPr>
          <p:cNvSpPr/>
          <p:nvPr/>
        </p:nvSpPr>
        <p:spPr>
          <a:xfrm>
            <a:off x="5667469" y="2448639"/>
            <a:ext cx="1479060" cy="964517"/>
          </a:xfrm>
          <a:prstGeom prst="wedgeRoundRectCallout">
            <a:avLst>
              <a:gd name="adj1" fmla="val 47699"/>
              <a:gd name="adj2" fmla="val 851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Ironicamente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, a melhor maneira é se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tornar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um expert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em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algo chamado “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Gestão</a:t>
            </a:r>
            <a:r>
              <a:rPr lang="en-US" sz="1000" b="1" dirty="0">
                <a:solidFill>
                  <a:schemeClr val="tx1"/>
                </a:solidFill>
                <a:latin typeface="Comic Sans MS" panose="030F0702030302020204" pitchFamily="66" charset="0"/>
              </a:rPr>
              <a:t> de </a:t>
            </a:r>
            <a:r>
              <a:rPr lang="en-US" sz="100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Infraestrutura</a:t>
            </a:r>
            <a:endParaRPr lang="pt-BR" sz="1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E927B145-5624-4E28-8541-77098F441FAF}"/>
              </a:ext>
            </a:extLst>
          </p:cNvPr>
          <p:cNvSpPr/>
          <p:nvPr/>
        </p:nvSpPr>
        <p:spPr>
          <a:xfrm>
            <a:off x="7219519" y="2236566"/>
            <a:ext cx="1647298" cy="964517"/>
          </a:xfrm>
          <a:prstGeom prst="wedgeRoundRectCallout">
            <a:avLst>
              <a:gd name="adj1" fmla="val -26764"/>
              <a:gd name="adj2" fmla="val 64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Devemos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desenvolver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iniciativas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otimizadas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para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impactar</a:t>
            </a:r>
            <a:r>
              <a:rPr lang="en-US" sz="1050" b="1" dirty="0">
                <a:solidFill>
                  <a:schemeClr val="tx1"/>
                </a:solidFill>
                <a:latin typeface="Comic Sans MS" panose="030F0702030302020204" pitchFamily="66" charset="0"/>
              </a:rPr>
              <a:t> nossos </a:t>
            </a:r>
            <a:r>
              <a:rPr lang="en-US" sz="1050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aprendizados-chave</a:t>
            </a:r>
            <a:endParaRPr lang="pt-BR" sz="105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892D8-B1F7-47AF-9FDA-AF20348FDC23}"/>
              </a:ext>
            </a:extLst>
          </p:cNvPr>
          <p:cNvSpPr/>
          <p:nvPr/>
        </p:nvSpPr>
        <p:spPr>
          <a:xfrm>
            <a:off x="7819806" y="3119438"/>
            <a:ext cx="1024754" cy="260765"/>
          </a:xfrm>
          <a:prstGeom prst="cloudCallout">
            <a:avLst>
              <a:gd name="adj1" fmla="val 6125"/>
              <a:gd name="adj2" fmla="val 803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Comic Sans MS" panose="030F0702030302020204" pitchFamily="66" charset="0"/>
              </a:rPr>
              <a:t>SMART</a:t>
            </a:r>
            <a:endParaRPr lang="pt-BR" sz="1000" b="1" dirty="0">
              <a:latin typeface="Comic Sans MS" panose="030F0702030302020204" pitchFamily="66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B860A5D-957D-4C53-8858-87F39DF4FFF0}"/>
              </a:ext>
            </a:extLst>
          </p:cNvPr>
          <p:cNvSpPr/>
          <p:nvPr/>
        </p:nvSpPr>
        <p:spPr>
          <a:xfrm>
            <a:off x="1262420" y="1762058"/>
            <a:ext cx="1485543" cy="5977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4A9D1E0-9818-49A8-AA92-6219E1661552}"/>
              </a:ext>
            </a:extLst>
          </p:cNvPr>
          <p:cNvSpPr/>
          <p:nvPr/>
        </p:nvSpPr>
        <p:spPr>
          <a:xfrm>
            <a:off x="1224320" y="3851758"/>
            <a:ext cx="1987574" cy="59777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7EE84BE-834E-4939-AA95-24631A9C511B}"/>
              </a:ext>
            </a:extLst>
          </p:cNvPr>
          <p:cNvSpPr/>
          <p:nvPr/>
        </p:nvSpPr>
        <p:spPr>
          <a:xfrm>
            <a:off x="1319927" y="1131914"/>
            <a:ext cx="1189770" cy="44589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80747CE-2739-4076-AD25-C5B3065F04B1}"/>
              </a:ext>
            </a:extLst>
          </p:cNvPr>
          <p:cNvSpPr/>
          <p:nvPr/>
        </p:nvSpPr>
        <p:spPr>
          <a:xfrm>
            <a:off x="2140762" y="2597964"/>
            <a:ext cx="111145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r>
              <a:rPr lang="pt-BR" sz="6000" dirty="0"/>
              <a:t>😝</a:t>
            </a:r>
          </a:p>
        </p:txBody>
      </p:sp>
    </p:spTree>
    <p:extLst>
      <p:ext uri="{BB962C8B-B14F-4D97-AF65-F5344CB8AC3E}">
        <p14:creationId xmlns:p14="http://schemas.microsoft.com/office/powerpoint/2010/main" val="147947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454530" y="120970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115073" y="1138063"/>
            <a:ext cx="6652638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6256814" y="1342705"/>
            <a:ext cx="1820222" cy="2933872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1155675" y="4468560"/>
            <a:ext cx="66526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533795" y="1925203"/>
            <a:ext cx="44939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4FAFA8"/>
                </a:solidFill>
              </a:rPr>
              <a:t>Estratégia de TI?</a:t>
            </a:r>
          </a:p>
          <a:p>
            <a:pPr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área de TI deve funcionar sob duas vertentes: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Identificar todos os processos da rotina diária de trabalho da empresa e informatizá-los, dando agilidade, segurança, facilidade e velocidade; 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Alinhar-se ao planejamento estratégico da empresa, estando junto com a área de negócio para alavancar condições de mercado diferenciada.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89" y="1460049"/>
            <a:ext cx="1620400" cy="27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560530" y="2893872"/>
            <a:ext cx="494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" panose="02020603050405020304" pitchFamily="18" charset="0"/>
              </a:rPr>
              <a:t>TI</a:t>
            </a:r>
          </a:p>
        </p:txBody>
      </p:sp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69745" y="1125409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40403" y="1561087"/>
            <a:ext cx="5616568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alinhamento estratégico é o processo de transformar a estratégia do negócio em estratégia e ações de TI que garantam que os objetivos de negócio sejam apoiados.” (FERNANDES e ABREU, 2014)</a:t>
            </a:r>
          </a:p>
          <a:p>
            <a:pPr marL="285750" indent="-28575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Cada tipo de empresa possui uma estrutura de negócio para concorrer de forma competitiva no seu mercado. A TI entra como braço de apoio para ajudar a fazer com que a estratégia pensada possa ser desenvolvida com uma tecnologia que diferencie os produtos e serviços no mercado, criando algum diferencial competitivo.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47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Alinhamento estratégico de TI e o plano de TI</a:t>
            </a:r>
          </a:p>
        </p:txBody>
      </p:sp>
      <p:sp>
        <p:nvSpPr>
          <p:cNvPr id="12" name="Retângulo 10"/>
          <p:cNvSpPr/>
          <p:nvPr/>
        </p:nvSpPr>
        <p:spPr>
          <a:xfrm rot="275902">
            <a:off x="7936143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66789" y="1092957"/>
            <a:ext cx="7710920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59527" y="1398977"/>
            <a:ext cx="1799122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79007" y="4468560"/>
            <a:ext cx="771092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84587" y="1134321"/>
            <a:ext cx="56165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Alinhamento estratégico de TI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alinhamento estratégico é o processo de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a estratégia do negócio em estratégia e ações de TI que garantam que os objetivos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negócio sejam apoiados.” (FERNANDES e ABREU, 2014)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1508304"/>
            <a:ext cx="1598106" cy="2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ABB116-F1D3-4AD9-8954-BBD905FD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1" y="2322613"/>
            <a:ext cx="6576891" cy="2118272"/>
          </a:xfrm>
          <a:prstGeom prst="rect">
            <a:avLst/>
          </a:prstGeom>
        </p:spPr>
      </p:pic>
      <p:sp>
        <p:nvSpPr>
          <p:cNvPr id="4" name="Texto Explicativo: Linha sem Borda 3">
            <a:extLst>
              <a:ext uri="{FF2B5EF4-FFF2-40B4-BE49-F238E27FC236}">
                <a16:creationId xmlns:a16="http://schemas.microsoft.com/office/drawing/2014/main" id="{00B8FD18-0F51-408A-958A-646162916BE3}"/>
              </a:ext>
            </a:extLst>
          </p:cNvPr>
          <p:cNvSpPr/>
          <p:nvPr/>
        </p:nvSpPr>
        <p:spPr>
          <a:xfrm>
            <a:off x="369785" y="2464613"/>
            <a:ext cx="1959078" cy="900458"/>
          </a:xfrm>
          <a:prstGeom prst="callout1">
            <a:avLst>
              <a:gd name="adj1" fmla="val 101258"/>
              <a:gd name="adj2" fmla="val 43374"/>
              <a:gd name="adj3" fmla="val 125194"/>
              <a:gd name="adj4" fmla="val 44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Comic Sans MS" panose="030F0702030302020204" pitchFamily="66" charset="0"/>
              </a:rPr>
              <a:t>Precisamos</a:t>
            </a:r>
            <a:r>
              <a:rPr lang="en-US" sz="1400" dirty="0">
                <a:latin typeface="Comic Sans MS" panose="030F0702030302020204" pitchFamily="66" charset="0"/>
              </a:rPr>
              <a:t> achar um jeito de </a:t>
            </a:r>
            <a:r>
              <a:rPr lang="en-US" sz="1400" dirty="0" err="1">
                <a:latin typeface="Comic Sans MS" panose="030F0702030302020204" pitchFamily="66" charset="0"/>
              </a:rPr>
              <a:t>diminuir</a:t>
            </a:r>
            <a:r>
              <a:rPr lang="en-US" sz="1400" dirty="0">
                <a:latin typeface="Comic Sans MS" panose="030F0702030302020204" pitchFamily="66" charset="0"/>
              </a:rPr>
              <a:t> a diferença entre nossa </a:t>
            </a:r>
            <a:r>
              <a:rPr lang="en-US" sz="1400" dirty="0" err="1">
                <a:latin typeface="Comic Sans MS" panose="030F0702030302020204" pitchFamily="66" charset="0"/>
              </a:rPr>
              <a:t>estratégia</a:t>
            </a:r>
            <a:r>
              <a:rPr lang="en-US" sz="1400" dirty="0">
                <a:latin typeface="Comic Sans MS" panose="030F0702030302020204" pitchFamily="66" charset="0"/>
              </a:rPr>
              <a:t> e </a:t>
            </a:r>
            <a:r>
              <a:rPr lang="en-US" sz="1400" dirty="0" err="1">
                <a:latin typeface="Comic Sans MS" panose="030F0702030302020204" pitchFamily="66" charset="0"/>
              </a:rPr>
              <a:t>nossas</a:t>
            </a:r>
            <a:r>
              <a:rPr lang="en-US" sz="1400" dirty="0">
                <a:latin typeface="Comic Sans MS" panose="030F0702030302020204" pitchFamily="66" charset="0"/>
              </a:rPr>
              <a:t> </a:t>
            </a:r>
            <a:r>
              <a:rPr lang="en-US" sz="1400" dirty="0" err="1">
                <a:latin typeface="Comic Sans MS" panose="030F0702030302020204" pitchFamily="66" charset="0"/>
              </a:rPr>
              <a:t>capacidades</a:t>
            </a:r>
            <a:endParaRPr lang="pt-BR" sz="1400" dirty="0">
              <a:latin typeface="Comic Sans MS" panose="030F0702030302020204" pitchFamily="66" charset="0"/>
            </a:endParaRPr>
          </a:p>
        </p:txBody>
      </p:sp>
      <p:sp>
        <p:nvSpPr>
          <p:cNvPr id="20" name="Texto Explicativo: Linha sem Borda 19">
            <a:extLst>
              <a:ext uri="{FF2B5EF4-FFF2-40B4-BE49-F238E27FC236}">
                <a16:creationId xmlns:a16="http://schemas.microsoft.com/office/drawing/2014/main" id="{2F91F540-5F67-446A-A73A-840062B5B2DA}"/>
              </a:ext>
            </a:extLst>
          </p:cNvPr>
          <p:cNvSpPr/>
          <p:nvPr/>
        </p:nvSpPr>
        <p:spPr>
          <a:xfrm>
            <a:off x="2612922" y="2464613"/>
            <a:ext cx="1959078" cy="900458"/>
          </a:xfrm>
          <a:prstGeom prst="callout1">
            <a:avLst>
              <a:gd name="adj1" fmla="val 99142"/>
              <a:gd name="adj2" fmla="val 21495"/>
              <a:gd name="adj3" fmla="val 126252"/>
              <a:gd name="adj4" fmla="val 207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Porque não </a:t>
            </a:r>
            <a:r>
              <a:rPr lang="en-US" sz="1400" dirty="0" err="1">
                <a:latin typeface="Comic Sans MS" panose="030F0702030302020204" pitchFamily="66" charset="0"/>
              </a:rPr>
              <a:t>achamos</a:t>
            </a:r>
            <a:r>
              <a:rPr lang="en-US" sz="1400" dirty="0">
                <a:latin typeface="Comic Sans MS" panose="030F0702030302020204" pitchFamily="66" charset="0"/>
              </a:rPr>
              <a:t> algo que somos </a:t>
            </a:r>
            <a:r>
              <a:rPr lang="en-US" sz="1400" dirty="0" err="1">
                <a:latin typeface="Comic Sans MS" panose="030F0702030302020204" pitchFamily="66" charset="0"/>
              </a:rPr>
              <a:t>bons</a:t>
            </a:r>
            <a:r>
              <a:rPr lang="en-US" sz="1400" dirty="0">
                <a:latin typeface="Comic Sans MS" panose="030F0702030302020204" pitchFamily="66" charset="0"/>
              </a:rPr>
              <a:t> e chamamos de nossa </a:t>
            </a:r>
            <a:r>
              <a:rPr lang="en-US" sz="1400" dirty="0" err="1">
                <a:latin typeface="Comic Sans MS" panose="030F0702030302020204" pitchFamily="66" charset="0"/>
              </a:rPr>
              <a:t>estratégia</a:t>
            </a:r>
            <a:r>
              <a:rPr lang="en-US" sz="1400" dirty="0">
                <a:latin typeface="Comic Sans MS" panose="030F0702030302020204" pitchFamily="66" charset="0"/>
              </a:rPr>
              <a:t> ? </a:t>
            </a:r>
            <a:endParaRPr lang="pt-BR" sz="1400" dirty="0">
              <a:latin typeface="Comic Sans MS" panose="030F0702030302020204" pitchFamily="66" charset="0"/>
            </a:endParaRPr>
          </a:p>
        </p:txBody>
      </p:sp>
      <p:sp>
        <p:nvSpPr>
          <p:cNvPr id="21" name="Texto Explicativo: Linha sem Borda 20">
            <a:extLst>
              <a:ext uri="{FF2B5EF4-FFF2-40B4-BE49-F238E27FC236}">
                <a16:creationId xmlns:a16="http://schemas.microsoft.com/office/drawing/2014/main" id="{474DE5E8-41F0-4921-BFDC-E3B07C124D40}"/>
              </a:ext>
            </a:extLst>
          </p:cNvPr>
          <p:cNvSpPr/>
          <p:nvPr/>
        </p:nvSpPr>
        <p:spPr>
          <a:xfrm>
            <a:off x="4788163" y="2464613"/>
            <a:ext cx="1959078" cy="900458"/>
          </a:xfrm>
          <a:prstGeom prst="callout1">
            <a:avLst>
              <a:gd name="adj1" fmla="val 97026"/>
              <a:gd name="adj2" fmla="val 34623"/>
              <a:gd name="adj3" fmla="val 116732"/>
              <a:gd name="adj4" fmla="val 2900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Oops… Esqueci que ai </a:t>
            </a:r>
            <a:r>
              <a:rPr lang="en-US" sz="1400" dirty="0" err="1">
                <a:latin typeface="Comic Sans MS" panose="030F0702030302020204" pitchFamily="66" charset="0"/>
              </a:rPr>
              <a:t>teríamos</a:t>
            </a:r>
            <a:r>
              <a:rPr lang="en-US" sz="1400" dirty="0">
                <a:latin typeface="Comic Sans MS" panose="030F0702030302020204" pitchFamily="66" charset="0"/>
              </a:rPr>
              <a:t> que ser </a:t>
            </a:r>
            <a:r>
              <a:rPr lang="en-US" sz="1400" dirty="0" err="1">
                <a:latin typeface="Comic Sans MS" panose="030F0702030302020204" pitchFamily="66" charset="0"/>
              </a:rPr>
              <a:t>bons</a:t>
            </a:r>
            <a:r>
              <a:rPr lang="en-US" sz="1400" dirty="0">
                <a:latin typeface="Comic Sans MS" panose="030F0702030302020204" pitchFamily="66" charset="0"/>
              </a:rPr>
              <a:t> </a:t>
            </a:r>
            <a:r>
              <a:rPr lang="en-US" sz="1400" dirty="0" err="1">
                <a:latin typeface="Comic Sans MS" panose="030F0702030302020204" pitchFamily="66" charset="0"/>
              </a:rPr>
              <a:t>em</a:t>
            </a:r>
            <a:r>
              <a:rPr lang="en-US" sz="1400" dirty="0">
                <a:latin typeface="Comic Sans MS" panose="030F0702030302020204" pitchFamily="66" charset="0"/>
              </a:rPr>
              <a:t> alguma coisa…</a:t>
            </a:r>
            <a:endParaRPr lang="pt-BR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5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9175</TotalTime>
  <Words>2815</Words>
  <Application>Microsoft Office PowerPoint</Application>
  <PresentationFormat>Apresentação na tela (16:9)</PresentationFormat>
  <Paragraphs>228</Paragraphs>
  <Slides>40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583</cp:revision>
  <dcterms:created xsi:type="dcterms:W3CDTF">2014-11-17T17:44:06Z</dcterms:created>
  <dcterms:modified xsi:type="dcterms:W3CDTF">2018-12-26T08:08:17Z</dcterms:modified>
</cp:coreProperties>
</file>